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2" r:id="rId13"/>
    <p:sldId id="273" r:id="rId14"/>
    <p:sldId id="264" r:id="rId15"/>
    <p:sldId id="265" r:id="rId16"/>
    <p:sldId id="266" r:id="rId17"/>
    <p:sldId id="267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6257" autoAdjust="0"/>
  </p:normalViewPr>
  <p:slideViewPr>
    <p:cSldViewPr snapToGrid="0">
      <p:cViewPr varScale="1">
        <p:scale>
          <a:sx n="64" d="100"/>
          <a:sy n="64" d="100"/>
        </p:scale>
        <p:origin x="235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Portability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We had issues with this one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Copying projects from online would rarely work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Even uploading to </a:t>
            </a:r>
            <a:r>
              <a:rPr lang="en-US" dirty="0" err="1"/>
              <a:t>Github</a:t>
            </a:r>
            <a:r>
              <a:rPr lang="en-US" dirty="0"/>
              <a:t> and pulling for some would wipe the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Security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582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07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probably memorize and summarize to present. Rather easy.</a:t>
            </a:r>
            <a:endParaRPr dirty="0"/>
          </a:p>
        </p:txBody>
      </p:sp>
      <p:sp>
        <p:nvSpPr>
          <p:cNvPr id="233" name="Google Shape;2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http://wstyler.ucsd.edu/posts/in_ur_programmz.html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https://arxiv.org/ftp/arxiv/papers/1703/1703.10242.pdf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Summarize Research</a:t>
            </a:r>
            <a:endParaRPr dirty="0"/>
          </a:p>
        </p:txBody>
      </p:sp>
      <p:sp>
        <p:nvSpPr>
          <p:cNvPr id="257" name="Google Shape;25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Amanda: 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To have fun when you have nothing else to do.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To show off that you can learn something totally out there.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 writing in it: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It’s fun for something to mess around in your free time, but it did take a while to get used to.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Mitchell: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Trying something new and seeing what is possible.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Laughing at stupid jokes with friends.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Programming language presentations.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 was very fascinated with what programmers managed to put their minds to and how far this was pushed.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seemed like it was very short lived and won’t make much headway fast.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Josh: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A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</a:t>
            </a:r>
            <a:endParaRPr dirty="0"/>
          </a:p>
        </p:txBody>
      </p:sp>
      <p:sp>
        <p:nvSpPr>
          <p:cNvPr id="275" name="Google Shape;27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81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an Esoteric Language?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* Josh?</a:t>
            </a:r>
            <a:endParaRPr dirty="0"/>
          </a:p>
        </p:txBody>
      </p:sp>
      <p:sp>
        <p:nvSpPr>
          <p:cNvPr id="117" name="Google Shape;1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there cheezeburger?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Roughly explain what the LOLCAT language is coming from.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documentation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Bare essentials for the language to be able to code it, and points out a few weak points in places they haven’t decided on how to handle issues.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Docs are in the form of README’s in markdown on </a:t>
            </a:r>
            <a:r>
              <a:rPr lang="en-US" dirty="0" err="1"/>
              <a:t>Github</a:t>
            </a:r>
            <a:r>
              <a:rPr lang="en-US" dirty="0"/>
              <a:t>, and regurgitated on Wikipedia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Is this implementation dependent or part of the language design?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	FIXME</a:t>
            </a:r>
            <a:endParaRPr dirty="0"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language is about as easy to debug as Python. Which means sometimes, you may know what the problem is. Other times, you may be googling for hours.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Errors can also just say core dumped with a whole bunch of garbage output.</a:t>
            </a:r>
            <a:endParaRPr dirty="0"/>
          </a:p>
        </p:txBody>
      </p:sp>
      <p:sp>
        <p:nvSpPr>
          <p:cNvPr id="167" name="Google Shape;1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Unique linguistic styling makes code interesting easy to read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Blocks marked by a ‘begin’ and ‘end’ or sorts, it’s easy to follow logic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instruction names do not lend themselves to their actual use ( ‘omg/wtf’)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Writability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Writing is a disaster of sorting through the documents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normal operations (like array[</a:t>
            </a:r>
            <a:r>
              <a:rPr lang="en-US" dirty="0" err="1"/>
              <a:t>i</a:t>
            </a:r>
            <a:r>
              <a:rPr lang="en-US" dirty="0"/>
              <a:t>]) are nightmares and have been done very little, so there isn’t much online help)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Fun to write, no matter how disastrous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Simplicity/Expressiveness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Has very simple tray of operations.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Few data types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Base language has the base operations/loops/function ability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Portability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We had issues with this one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Copying projects from online would rarely work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Even uploading to </a:t>
            </a:r>
            <a:r>
              <a:rPr lang="en-US" dirty="0" err="1"/>
              <a:t>Github</a:t>
            </a:r>
            <a:r>
              <a:rPr lang="en-US" dirty="0"/>
              <a:t> and pulling for some would wipe the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Security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Josh (&gt;*^*)&gt; Git </a:t>
            </a:r>
            <a:r>
              <a:rPr lang="en-US" dirty="0" err="1"/>
              <a:t>ur</a:t>
            </a:r>
            <a:r>
              <a:rPr lang="en-US" dirty="0"/>
              <a:t> shit together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Extensibility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People had have success importing major additional libraries, such as ‘</a:t>
            </a:r>
            <a:r>
              <a:rPr lang="en-US" dirty="0" err="1"/>
              <a:t>stdio</a:t>
            </a:r>
            <a:r>
              <a:rPr lang="en-US" dirty="0"/>
              <a:t>’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Issue becomes naming conventions and using the imports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Issues handled case by case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Unique linguistic styling makes code interesting easy to read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Blocks marked by a ‘begin’ and ‘end’ or sorts, it’s easy to follow logic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instruction names do not lend themselves to their actual use ( ‘omg/wtf’)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Writability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Writing is a disaster of sorting through the documents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normal operations (like array[</a:t>
            </a:r>
            <a:r>
              <a:rPr lang="en-US" dirty="0" err="1"/>
              <a:t>i</a:t>
            </a:r>
            <a:r>
              <a:rPr lang="en-US" dirty="0"/>
              <a:t>]) are nightmares and have been done very little, so there isn’t much online help)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Fun to write, no matter how disastrous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Simplicity/Expressiveness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Has very simple tray of operations.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Few data types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Base language has the base operations/loops/function ability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69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0000">
              <a:schemeClr val="lt1"/>
            </a:gs>
            <a:gs pos="100000">
              <a:srgbClr val="9CC2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4356848" y="-1"/>
            <a:ext cx="5684094" cy="5499847"/>
            <a:chOff x="4120735" y="0"/>
            <a:chExt cx="5779007" cy="5530645"/>
          </a:xfrm>
        </p:grpSpPr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l="16647" t="9699" r="17490"/>
            <a:stretch/>
          </p:blipFill>
          <p:spPr>
            <a:xfrm>
              <a:off x="4120735" y="0"/>
              <a:ext cx="5779007" cy="5355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3"/>
            <p:cNvSpPr/>
            <p:nvPr/>
          </p:nvSpPr>
          <p:spPr>
            <a:xfrm>
              <a:off x="4120735" y="0"/>
              <a:ext cx="3000252" cy="55306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17679" y="0"/>
              <a:ext cx="2982063" cy="55306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872" y="1754463"/>
            <a:ext cx="5556128" cy="5103537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228060" y="1754463"/>
            <a:ext cx="3762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LOLCODE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1228060" y="2756705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ESOTERIC LANGUAGE</a:t>
            </a:r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1362530" y="3442446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3"/>
          <p:cNvSpPr txBox="1"/>
          <p:nvPr/>
        </p:nvSpPr>
        <p:spPr>
          <a:xfrm>
            <a:off x="1252454" y="3779686"/>
            <a:ext cx="482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Josh Mathews, Mitchell Bohn, Amanda Smith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0"/>
          <p:cNvCxnSpPr>
            <a:cxnSpLocks/>
            <a:stCxn id="18" idx="0"/>
            <a:endCxn id="17" idx="3"/>
          </p:cNvCxnSpPr>
          <p:nvPr/>
        </p:nvCxnSpPr>
        <p:spPr>
          <a:xfrm flipV="1">
            <a:off x="8322270" y="2883569"/>
            <a:ext cx="599300" cy="8154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20"/>
          <p:cNvSpPr txBox="1"/>
          <p:nvPr/>
        </p:nvSpPr>
        <p:spPr>
          <a:xfrm>
            <a:off x="3933617" y="136121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3933616" y="100963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Continued</a:t>
            </a:r>
          </a:p>
        </p:txBody>
      </p:sp>
      <p:cxnSp>
        <p:nvCxnSpPr>
          <p:cNvPr id="200" name="Google Shape;200;p20"/>
          <p:cNvCxnSpPr/>
          <p:nvPr/>
        </p:nvCxnSpPr>
        <p:spPr>
          <a:xfrm>
            <a:off x="5160601" y="15485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0"/>
          <p:cNvSpPr txBox="1"/>
          <p:nvPr/>
        </p:nvSpPr>
        <p:spPr>
          <a:xfrm>
            <a:off x="548345" y="4424461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Various group members had different problems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Could never copy and paste online code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Docs say portability is a perk of the language (it’s supposed to be good)</a:t>
            </a:r>
          </a:p>
        </p:txBody>
      </p:sp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2D233E66-E24A-4620-8A58-DAA0AD84AD55}"/>
              </a:ext>
            </a:extLst>
          </p:cNvPr>
          <p:cNvSpPr txBox="1"/>
          <p:nvPr/>
        </p:nvSpPr>
        <p:spPr>
          <a:xfrm>
            <a:off x="548345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Portability</a:t>
            </a:r>
          </a:p>
        </p:txBody>
      </p:sp>
      <p:sp>
        <p:nvSpPr>
          <p:cNvPr id="26" name="Google Shape;202;p20">
            <a:extLst>
              <a:ext uri="{FF2B5EF4-FFF2-40B4-BE49-F238E27FC236}">
                <a16:creationId xmlns:a16="http://schemas.microsoft.com/office/drawing/2014/main" id="{D63A4049-F2CC-49A0-9EE1-93F1154C0128}"/>
              </a:ext>
            </a:extLst>
          </p:cNvPr>
          <p:cNvSpPr txBox="1"/>
          <p:nvPr/>
        </p:nvSpPr>
        <p:spPr>
          <a:xfrm>
            <a:off x="5861124" y="4361120"/>
            <a:ext cx="552158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What security?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You’re never sure if you need spaces, tabs, or end of line statements </a:t>
            </a: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even though it defines it at the start of the documents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Iffy if your variable name is a reserved word or not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Some things do not operate the way you might think (case; breaking out of loops)</a:t>
            </a:r>
          </a:p>
        </p:txBody>
      </p:sp>
      <p:sp>
        <p:nvSpPr>
          <p:cNvPr id="16" name="Google Shape;199;p20">
            <a:extLst>
              <a:ext uri="{FF2B5EF4-FFF2-40B4-BE49-F238E27FC236}">
                <a16:creationId xmlns:a16="http://schemas.microsoft.com/office/drawing/2014/main" id="{6EB40B8B-D59B-43C3-9D5F-D0C935237950}"/>
              </a:ext>
            </a:extLst>
          </p:cNvPr>
          <p:cNvSpPr txBox="1"/>
          <p:nvPr/>
        </p:nvSpPr>
        <p:spPr>
          <a:xfrm>
            <a:off x="6887679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Security &amp; Reliability</a:t>
            </a:r>
          </a:p>
        </p:txBody>
      </p:sp>
      <p:pic>
        <p:nvPicPr>
          <p:cNvPr id="17" name="Google Shape;187;p20" descr="A bathroom with a white background&#10;&#10;Description generated with high confidence">
            <a:extLst>
              <a:ext uri="{FF2B5EF4-FFF2-40B4-BE49-F238E27FC236}">
                <a16:creationId xmlns:a16="http://schemas.microsoft.com/office/drawing/2014/main" id="{10D99F37-7C73-4BED-B426-E0E3BF87B3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776" t="32759" r="7690"/>
          <a:stretch/>
        </p:blipFill>
        <p:spPr>
          <a:xfrm>
            <a:off x="8921570" y="2139621"/>
            <a:ext cx="1582068" cy="1487896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" name="Google Shape;190;p20" descr="A close up of cockpit&#10;&#10;Description generated with very high confidence">
            <a:extLst>
              <a:ext uri="{FF2B5EF4-FFF2-40B4-BE49-F238E27FC236}">
                <a16:creationId xmlns:a16="http://schemas.microsoft.com/office/drawing/2014/main" id="{E800090C-341B-413D-8CB4-9E7421B566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31" t="12609" b="11167"/>
          <a:stretch/>
        </p:blipFill>
        <p:spPr>
          <a:xfrm>
            <a:off x="6710074" y="2147681"/>
            <a:ext cx="1612196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9" name="Google Shape;191;p20" descr="A picture containing indoor, monitor, screen, electronics&#10;&#10;Description generated with high confidence">
            <a:extLst>
              <a:ext uri="{FF2B5EF4-FFF2-40B4-BE49-F238E27FC236}">
                <a16:creationId xmlns:a16="http://schemas.microsoft.com/office/drawing/2014/main" id="{4CD085BF-FFD9-4AB9-9950-C82214DF8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1551" y="2139434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96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18">
            <a:extLst>
              <a:ext uri="{FF2B5EF4-FFF2-40B4-BE49-F238E27FC236}">
                <a16:creationId xmlns:a16="http://schemas.microsoft.com/office/drawing/2014/main" id="{89FCC56F-7867-4D91-8570-E5CA790AA745}"/>
              </a:ext>
            </a:extLst>
          </p:cNvPr>
          <p:cNvSpPr txBox="1"/>
          <p:nvPr/>
        </p:nvSpPr>
        <p:spPr>
          <a:xfrm>
            <a:off x="0" y="129150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Code Structures</a:t>
            </a:r>
            <a:endParaRPr dirty="0"/>
          </a:p>
        </p:txBody>
      </p:sp>
      <p:cxnSp>
        <p:nvCxnSpPr>
          <p:cNvPr id="3" name="Google Shape;158;p18">
            <a:extLst>
              <a:ext uri="{FF2B5EF4-FFF2-40B4-BE49-F238E27FC236}">
                <a16:creationId xmlns:a16="http://schemas.microsoft.com/office/drawing/2014/main" id="{BF370A01-549A-47D7-A9E9-49FE174E3E58}"/>
              </a:ext>
            </a:extLst>
          </p:cNvPr>
          <p:cNvCxnSpPr/>
          <p:nvPr/>
        </p:nvCxnSpPr>
        <p:spPr>
          <a:xfrm>
            <a:off x="2235942" y="10524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267;p23">
            <a:extLst>
              <a:ext uri="{FF2B5EF4-FFF2-40B4-BE49-F238E27FC236}">
                <a16:creationId xmlns:a16="http://schemas.microsoft.com/office/drawing/2014/main" id="{6EE15AC9-1392-4D3B-B9B9-F6B7A06E5585}"/>
              </a:ext>
            </a:extLst>
          </p:cNvPr>
          <p:cNvSpPr txBox="1"/>
          <p:nvPr/>
        </p:nvSpPr>
        <p:spPr>
          <a:xfrm>
            <a:off x="7700829" y="6223786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</a:t>
            </a:r>
            <a:endParaRPr dirty="0"/>
          </a:p>
        </p:txBody>
      </p:sp>
      <p:pic>
        <p:nvPicPr>
          <p:cNvPr id="6" name="Picture 5" descr="A screen shot of a smart phone&#10;&#10;Description generated with high confidence">
            <a:extLst>
              <a:ext uri="{FF2B5EF4-FFF2-40B4-BE49-F238E27FC236}">
                <a16:creationId xmlns:a16="http://schemas.microsoft.com/office/drawing/2014/main" id="{8D56EAC3-05E5-4624-8FFF-F9A12B40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17" y="1917621"/>
            <a:ext cx="6812671" cy="3311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393BD-1743-4D1F-85D6-DB0277B22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90" y="5439160"/>
            <a:ext cx="6528135" cy="1143059"/>
          </a:xfrm>
          <a:prstGeom prst="rect">
            <a:avLst/>
          </a:prstGeom>
        </p:spPr>
      </p:pic>
      <p:pic>
        <p:nvPicPr>
          <p:cNvPr id="23" name="Picture 2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019365-F649-4AA6-9674-5E6AE8547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97" y="1917622"/>
            <a:ext cx="4579296" cy="1712258"/>
          </a:xfrm>
          <a:prstGeom prst="rect">
            <a:avLst/>
          </a:prstGeom>
        </p:spPr>
      </p:pic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BF32025A-19AB-45E7-9E1D-29F27C299880}"/>
              </a:ext>
            </a:extLst>
          </p:cNvPr>
          <p:cNvSpPr txBox="1"/>
          <p:nvPr/>
        </p:nvSpPr>
        <p:spPr>
          <a:xfrm>
            <a:off x="333139" y="1410993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Comments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5" name="Google Shape;199;p20">
            <a:extLst>
              <a:ext uri="{FF2B5EF4-FFF2-40B4-BE49-F238E27FC236}">
                <a16:creationId xmlns:a16="http://schemas.microsoft.com/office/drawing/2014/main" id="{D36C4F41-4238-477F-9914-EA5BE2405635}"/>
              </a:ext>
            </a:extLst>
          </p:cNvPr>
          <p:cNvSpPr txBox="1"/>
          <p:nvPr/>
        </p:nvSpPr>
        <p:spPr>
          <a:xfrm>
            <a:off x="1546195" y="4829227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I/O</a:t>
            </a:r>
          </a:p>
        </p:txBody>
      </p:sp>
      <p:sp>
        <p:nvSpPr>
          <p:cNvPr id="26" name="Google Shape;199;p20">
            <a:extLst>
              <a:ext uri="{FF2B5EF4-FFF2-40B4-BE49-F238E27FC236}">
                <a16:creationId xmlns:a16="http://schemas.microsoft.com/office/drawing/2014/main" id="{D636E5DA-BDC2-4EAF-8EBF-2FFF2FEBB336}"/>
              </a:ext>
            </a:extLst>
          </p:cNvPr>
          <p:cNvSpPr txBox="1"/>
          <p:nvPr/>
        </p:nvSpPr>
        <p:spPr>
          <a:xfrm>
            <a:off x="7059482" y="1362075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Variable Declaration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1762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3F6E53C-1E93-4647-8D8C-B97211D9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9" y="1830420"/>
            <a:ext cx="5372376" cy="3022755"/>
          </a:xfrm>
          <a:prstGeom prst="rect">
            <a:avLst/>
          </a:prstGeom>
        </p:spPr>
      </p:pic>
      <p:sp>
        <p:nvSpPr>
          <p:cNvPr id="2" name="Google Shape;157;p18">
            <a:extLst>
              <a:ext uri="{FF2B5EF4-FFF2-40B4-BE49-F238E27FC236}">
                <a16:creationId xmlns:a16="http://schemas.microsoft.com/office/drawing/2014/main" id="{89FCC56F-7867-4D91-8570-E5CA790AA745}"/>
              </a:ext>
            </a:extLst>
          </p:cNvPr>
          <p:cNvSpPr txBox="1"/>
          <p:nvPr/>
        </p:nvSpPr>
        <p:spPr>
          <a:xfrm>
            <a:off x="0" y="129150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Code Structures</a:t>
            </a:r>
            <a:endParaRPr dirty="0"/>
          </a:p>
        </p:txBody>
      </p:sp>
      <p:cxnSp>
        <p:nvCxnSpPr>
          <p:cNvPr id="3" name="Google Shape;158;p18">
            <a:extLst>
              <a:ext uri="{FF2B5EF4-FFF2-40B4-BE49-F238E27FC236}">
                <a16:creationId xmlns:a16="http://schemas.microsoft.com/office/drawing/2014/main" id="{BF370A01-549A-47D7-A9E9-49FE174E3E58}"/>
              </a:ext>
            </a:extLst>
          </p:cNvPr>
          <p:cNvCxnSpPr/>
          <p:nvPr/>
        </p:nvCxnSpPr>
        <p:spPr>
          <a:xfrm>
            <a:off x="2235942" y="10524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267;p23">
            <a:extLst>
              <a:ext uri="{FF2B5EF4-FFF2-40B4-BE49-F238E27FC236}">
                <a16:creationId xmlns:a16="http://schemas.microsoft.com/office/drawing/2014/main" id="{6EE15AC9-1392-4D3B-B9B9-F6B7A06E5585}"/>
              </a:ext>
            </a:extLst>
          </p:cNvPr>
          <p:cNvSpPr txBox="1"/>
          <p:nvPr/>
        </p:nvSpPr>
        <p:spPr>
          <a:xfrm>
            <a:off x="4361759" y="6230824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XII</a:t>
            </a:r>
            <a:endParaRPr dirty="0"/>
          </a:p>
        </p:txBody>
      </p:sp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BF32025A-19AB-45E7-9E1D-29F27C299880}"/>
              </a:ext>
            </a:extLst>
          </p:cNvPr>
          <p:cNvSpPr txBox="1"/>
          <p:nvPr/>
        </p:nvSpPr>
        <p:spPr>
          <a:xfrm>
            <a:off x="1023948" y="1241394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Loop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6" name="Google Shape;199;p20">
            <a:extLst>
              <a:ext uri="{FF2B5EF4-FFF2-40B4-BE49-F238E27FC236}">
                <a16:creationId xmlns:a16="http://schemas.microsoft.com/office/drawing/2014/main" id="{D636E5DA-BDC2-4EAF-8EBF-2FFF2FEBB336}"/>
              </a:ext>
            </a:extLst>
          </p:cNvPr>
          <p:cNvSpPr txBox="1"/>
          <p:nvPr/>
        </p:nvSpPr>
        <p:spPr>
          <a:xfrm>
            <a:off x="7647990" y="1210938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Switch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2" name="Picture 11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DC7AE968-3437-4C66-AC5A-3CD9FCFD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04" y="1794139"/>
            <a:ext cx="4953255" cy="420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0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18">
            <a:extLst>
              <a:ext uri="{FF2B5EF4-FFF2-40B4-BE49-F238E27FC236}">
                <a16:creationId xmlns:a16="http://schemas.microsoft.com/office/drawing/2014/main" id="{89FCC56F-7867-4D91-8570-E5CA790AA745}"/>
              </a:ext>
            </a:extLst>
          </p:cNvPr>
          <p:cNvSpPr txBox="1"/>
          <p:nvPr/>
        </p:nvSpPr>
        <p:spPr>
          <a:xfrm>
            <a:off x="0" y="129150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Code Structures</a:t>
            </a:r>
            <a:endParaRPr dirty="0"/>
          </a:p>
        </p:txBody>
      </p:sp>
      <p:cxnSp>
        <p:nvCxnSpPr>
          <p:cNvPr id="3" name="Google Shape;158;p18">
            <a:extLst>
              <a:ext uri="{FF2B5EF4-FFF2-40B4-BE49-F238E27FC236}">
                <a16:creationId xmlns:a16="http://schemas.microsoft.com/office/drawing/2014/main" id="{BF370A01-549A-47D7-A9E9-49FE174E3E58}"/>
              </a:ext>
            </a:extLst>
          </p:cNvPr>
          <p:cNvCxnSpPr/>
          <p:nvPr/>
        </p:nvCxnSpPr>
        <p:spPr>
          <a:xfrm>
            <a:off x="2235942" y="10524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267;p23">
            <a:extLst>
              <a:ext uri="{FF2B5EF4-FFF2-40B4-BE49-F238E27FC236}">
                <a16:creationId xmlns:a16="http://schemas.microsoft.com/office/drawing/2014/main" id="{6EE15AC9-1392-4D3B-B9B9-F6B7A06E5585}"/>
              </a:ext>
            </a:extLst>
          </p:cNvPr>
          <p:cNvSpPr txBox="1"/>
          <p:nvPr/>
        </p:nvSpPr>
        <p:spPr>
          <a:xfrm>
            <a:off x="4286231" y="6103864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XIV</a:t>
            </a:r>
            <a:endParaRPr dirty="0"/>
          </a:p>
        </p:txBody>
      </p:sp>
      <p:pic>
        <p:nvPicPr>
          <p:cNvPr id="15" name="Picture 1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E43EF1A6-4062-43EA-B014-A3764CF9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7" y="2864523"/>
            <a:ext cx="4750044" cy="2108308"/>
          </a:xfrm>
          <a:prstGeom prst="rect">
            <a:avLst/>
          </a:prstGeom>
        </p:spPr>
      </p:pic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BF32025A-19AB-45E7-9E1D-29F27C299880}"/>
              </a:ext>
            </a:extLst>
          </p:cNvPr>
          <p:cNvSpPr txBox="1"/>
          <p:nvPr/>
        </p:nvSpPr>
        <p:spPr>
          <a:xfrm>
            <a:off x="745945" y="2118812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If/Else</a:t>
            </a:r>
          </a:p>
        </p:txBody>
      </p:sp>
      <p:sp>
        <p:nvSpPr>
          <p:cNvPr id="26" name="Google Shape;199;p20">
            <a:extLst>
              <a:ext uri="{FF2B5EF4-FFF2-40B4-BE49-F238E27FC236}">
                <a16:creationId xmlns:a16="http://schemas.microsoft.com/office/drawing/2014/main" id="{D636E5DA-BDC2-4EAF-8EBF-2FFF2FEBB336}"/>
              </a:ext>
            </a:extLst>
          </p:cNvPr>
          <p:cNvSpPr txBox="1"/>
          <p:nvPr/>
        </p:nvSpPr>
        <p:spPr>
          <a:xfrm>
            <a:off x="7521761" y="2118812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Function Declaration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ACD4F7B-F97F-44F0-A392-C1D8DD4F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171" y="2813720"/>
            <a:ext cx="5105662" cy="22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2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1116036" y="3428999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889617" y="2441916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670334" y="1806762"/>
            <a:ext cx="2110902" cy="324447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9451051" y="1147690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455053" y="483323"/>
            <a:ext cx="3762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Language</a:t>
            </a:r>
            <a:endParaRPr/>
          </a:p>
        </p:txBody>
      </p:sp>
      <p:cxnSp>
        <p:nvCxnSpPr>
          <p:cNvPr id="213" name="Google Shape;213;p21"/>
          <p:cNvCxnSpPr/>
          <p:nvPr/>
        </p:nvCxnSpPr>
        <p:spPr>
          <a:xfrm>
            <a:off x="1116036" y="1489967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1124256" y="3540932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Pros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3889617" y="2592075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Cons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6663198" y="2032025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 Types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9497740" y="1339527"/>
            <a:ext cx="211090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 v. Dynamic</a:t>
            </a:r>
            <a:endParaRPr/>
          </a:p>
        </p:txBody>
      </p:sp>
      <p:cxnSp>
        <p:nvCxnSpPr>
          <p:cNvPr id="218" name="Google Shape;218;p21"/>
          <p:cNvCxnSpPr/>
          <p:nvPr/>
        </p:nvCxnSpPr>
        <p:spPr>
          <a:xfrm>
            <a:off x="1600166" y="4941315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4391397" y="4064152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10004174" y="30470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21"/>
          <p:cNvCxnSpPr/>
          <p:nvPr/>
        </p:nvCxnSpPr>
        <p:spPr>
          <a:xfrm>
            <a:off x="7203538" y="3390997"/>
            <a:ext cx="104449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21"/>
          <p:cNvSpPr txBox="1"/>
          <p:nvPr/>
        </p:nvSpPr>
        <p:spPr>
          <a:xfrm>
            <a:off x="1107816" y="4139452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does the language do well?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3881396" y="3235077"/>
            <a:ext cx="21191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does the language do bad?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6692595" y="2718953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data types are allowed?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9470428" y="2268909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Are dynamic variables allowed?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9451051" y="3235077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“Variables are dynamically typed”</a:t>
            </a:r>
            <a:endParaRPr dirty="0"/>
          </a:p>
        </p:txBody>
      </p:sp>
      <p:sp>
        <p:nvSpPr>
          <p:cNvPr id="227" name="Google Shape;227;p21"/>
          <p:cNvSpPr txBox="1"/>
          <p:nvPr/>
        </p:nvSpPr>
        <p:spPr>
          <a:xfrm>
            <a:off x="1066420" y="5360295"/>
            <a:ext cx="2111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Linguistics and entertainment</a:t>
            </a:r>
            <a:endParaRPr dirty="0"/>
          </a:p>
        </p:txBody>
      </p:sp>
      <p:sp>
        <p:nvSpPr>
          <p:cNvPr id="228" name="Google Shape;228;p21"/>
          <p:cNvSpPr txBox="1"/>
          <p:nvPr/>
        </p:nvSpPr>
        <p:spPr>
          <a:xfrm>
            <a:off x="3896753" y="4150328"/>
            <a:ext cx="21191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Be reliable – floats, doubles, looping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Not esoteric enough (by definition)</a:t>
            </a:r>
            <a:endParaRPr dirty="0"/>
          </a:p>
        </p:txBody>
      </p:sp>
      <p:sp>
        <p:nvSpPr>
          <p:cNvPr id="229" name="Google Shape;229;p21"/>
          <p:cNvSpPr txBox="1"/>
          <p:nvPr/>
        </p:nvSpPr>
        <p:spPr>
          <a:xfrm>
            <a:off x="6692595" y="3380887"/>
            <a:ext cx="211198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NOOB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(untyped)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NUMBR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NUMBAR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(float)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YARN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(string),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TROOF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(Boolean),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BUKKIT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(array or struct)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67;p23">
            <a:extLst>
              <a:ext uri="{FF2B5EF4-FFF2-40B4-BE49-F238E27FC236}">
                <a16:creationId xmlns:a16="http://schemas.microsoft.com/office/drawing/2014/main" id="{7FCF125C-51D1-4E24-8A4B-C53AA9EB9E41}"/>
              </a:ext>
            </a:extLst>
          </p:cNvPr>
          <p:cNvSpPr txBox="1"/>
          <p:nvPr/>
        </p:nvSpPr>
        <p:spPr>
          <a:xfrm>
            <a:off x="335614" y="1807862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XII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/>
        </p:nvSpPr>
        <p:spPr>
          <a:xfrm>
            <a:off x="380326" y="2505669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Factors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818690" y="3428999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Cost and Limitations</a:t>
            </a:r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 rot="10800000">
            <a:off x="564785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2"/>
          <p:cNvSpPr txBox="1"/>
          <p:nvPr/>
        </p:nvSpPr>
        <p:spPr>
          <a:xfrm>
            <a:off x="6544147" y="918009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1713462" y="906118"/>
            <a:ext cx="1678935" cy="1471684"/>
            <a:chOff x="4639389" y="2009499"/>
            <a:chExt cx="2763834" cy="2607796"/>
          </a:xfrm>
        </p:grpSpPr>
        <p:pic>
          <p:nvPicPr>
            <p:cNvPr id="240" name="Google Shape;240;p22" descr="A picture containing indoor&#10;&#10;Description generated with high confidence"/>
            <p:cNvPicPr preferRelativeResize="0"/>
            <p:nvPr/>
          </p:nvPicPr>
          <p:blipFill rotWithShape="1">
            <a:blip r:embed="rId3">
              <a:alphaModFix/>
            </a:blip>
            <a:srcRect l="18140" t="33888" r="21408" b="32673"/>
            <a:stretch/>
          </p:blipFill>
          <p:spPr>
            <a:xfrm>
              <a:off x="4639396" y="2399858"/>
              <a:ext cx="2763827" cy="2217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2"/>
            <p:cNvSpPr/>
            <p:nvPr/>
          </p:nvSpPr>
          <p:spPr>
            <a:xfrm rot="5400000">
              <a:off x="4135961" y="2903286"/>
              <a:ext cx="2217437" cy="1210581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 rot="10800000">
              <a:off x="5968936" y="2399852"/>
              <a:ext cx="1434287" cy="2217438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 rot="3747941">
              <a:off x="5876132" y="2321002"/>
              <a:ext cx="1232973" cy="8746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4434763">
              <a:off x="6443578" y="3346300"/>
              <a:ext cx="228181" cy="271134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4434763">
              <a:off x="6377850" y="3163349"/>
              <a:ext cx="225745" cy="27957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-6365237" flipH="1">
              <a:off x="6228556" y="3435326"/>
              <a:ext cx="291734" cy="61867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2"/>
          <p:cNvSpPr/>
          <p:nvPr/>
        </p:nvSpPr>
        <p:spPr>
          <a:xfrm rot="5400000">
            <a:off x="5592344" y="1168243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5400000">
            <a:off x="5592344" y="3864645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2"/>
          <p:cNvCxnSpPr/>
          <p:nvPr/>
        </p:nvCxnSpPr>
        <p:spPr>
          <a:xfrm>
            <a:off x="1998869" y="40280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2"/>
          <p:cNvSpPr txBox="1"/>
          <p:nvPr/>
        </p:nvSpPr>
        <p:spPr>
          <a:xfrm>
            <a:off x="6591402" y="1490747"/>
            <a:ext cx="41528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language is free to use, but has costs other than strictly currency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Time cost: Time to set up compiler (hardware dependent)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544147" y="3763502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6591402" y="4286722"/>
            <a:ext cx="52830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Has 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limitations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Linux/WSL only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 noticeable hardware limitations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	*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 of us are using high powered machines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786875" y="5991749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XIIV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3138790" y="-38911"/>
            <a:ext cx="5914419" cy="6935821"/>
            <a:chOff x="3793786" y="-48638"/>
            <a:chExt cx="5914419" cy="6935821"/>
          </a:xfrm>
        </p:grpSpPr>
        <p:sp>
          <p:nvSpPr>
            <p:cNvPr id="260" name="Google Shape;260;p23"/>
            <p:cNvSpPr/>
            <p:nvPr/>
          </p:nvSpPr>
          <p:spPr>
            <a:xfrm>
              <a:off x="3841262" y="3907692"/>
              <a:ext cx="3044092" cy="2946400"/>
            </a:xfrm>
            <a:custGeom>
              <a:avLst/>
              <a:gdLst/>
              <a:ahLst/>
              <a:cxnLst/>
              <a:rect l="l" t="t" r="r" b="b"/>
              <a:pathLst>
                <a:path w="3044092" h="2946400" extrusionOk="0">
                  <a:moveTo>
                    <a:pt x="0" y="2946400"/>
                  </a:moveTo>
                  <a:lnTo>
                    <a:pt x="1781907" y="2942493"/>
                  </a:lnTo>
                  <a:lnTo>
                    <a:pt x="3044092" y="933939"/>
                  </a:lnTo>
                  <a:lnTo>
                    <a:pt x="2457938" y="0"/>
                  </a:lnTo>
                </a:path>
              </a:pathLst>
            </a:custGeom>
            <a:noFill/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" name="Google Shape;261;p23"/>
            <p:cNvPicPr preferRelativeResize="0"/>
            <p:nvPr/>
          </p:nvPicPr>
          <p:blipFill rotWithShape="1">
            <a:blip r:embed="rId3">
              <a:alphaModFix/>
            </a:blip>
            <a:srcRect l="28108" r="15340"/>
            <a:stretch/>
          </p:blipFill>
          <p:spPr>
            <a:xfrm>
              <a:off x="3843336" y="0"/>
              <a:ext cx="5819068" cy="685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62" name="Google Shape;262;p23"/>
            <p:cNvSpPr/>
            <p:nvPr/>
          </p:nvSpPr>
          <p:spPr>
            <a:xfrm>
              <a:off x="3793786" y="-48638"/>
              <a:ext cx="3064213" cy="6926093"/>
            </a:xfrm>
            <a:custGeom>
              <a:avLst/>
              <a:gdLst/>
              <a:ahLst/>
              <a:cxnLst/>
              <a:rect l="l" t="t" r="r" b="b"/>
              <a:pathLst>
                <a:path w="3064213" h="6926093" extrusionOk="0">
                  <a:moveTo>
                    <a:pt x="9728" y="6926093"/>
                  </a:moveTo>
                  <a:cubicBezTo>
                    <a:pt x="6485" y="4617395"/>
                    <a:pt x="3243" y="2308698"/>
                    <a:pt x="0" y="0"/>
                  </a:cubicBezTo>
                  <a:lnTo>
                    <a:pt x="3064213" y="4893012"/>
                  </a:lnTo>
                  <a:lnTo>
                    <a:pt x="1819073" y="6906638"/>
                  </a:lnTo>
                  <a:lnTo>
                    <a:pt x="9728" y="6926093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6673175" y="-38911"/>
              <a:ext cx="3035030" cy="6926094"/>
            </a:xfrm>
            <a:custGeom>
              <a:avLst/>
              <a:gdLst/>
              <a:ahLst/>
              <a:cxnLst/>
              <a:rect l="l" t="t" r="r" b="b"/>
              <a:pathLst>
                <a:path w="3035030" h="6926094" extrusionOk="0">
                  <a:moveTo>
                    <a:pt x="1264596" y="19456"/>
                  </a:moveTo>
                  <a:lnTo>
                    <a:pt x="0" y="2033081"/>
                  </a:lnTo>
                  <a:lnTo>
                    <a:pt x="3025303" y="6926094"/>
                  </a:lnTo>
                  <a:cubicBezTo>
                    <a:pt x="3028545" y="4617396"/>
                    <a:pt x="3031788" y="2308698"/>
                    <a:pt x="3035030" y="0"/>
                  </a:cubicBezTo>
                  <a:lnTo>
                    <a:pt x="1264596" y="19456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3"/>
          <p:cNvSpPr txBox="1"/>
          <p:nvPr/>
        </p:nvSpPr>
        <p:spPr>
          <a:xfrm>
            <a:off x="506788" y="3702952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Research</a:t>
            </a:r>
            <a:endParaRPr dirty="0"/>
          </a:p>
        </p:txBody>
      </p:sp>
      <p:sp>
        <p:nvSpPr>
          <p:cNvPr id="265" name="Google Shape;265;p23"/>
          <p:cNvSpPr txBox="1"/>
          <p:nvPr/>
        </p:nvSpPr>
        <p:spPr>
          <a:xfrm>
            <a:off x="945152" y="472104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Key Findings</a:t>
            </a:r>
            <a:endParaRPr/>
          </a:p>
        </p:txBody>
      </p:sp>
      <p:cxnSp>
        <p:nvCxnSpPr>
          <p:cNvPr id="266" name="Google Shape;266;p23"/>
          <p:cNvCxnSpPr/>
          <p:nvPr/>
        </p:nvCxnSpPr>
        <p:spPr>
          <a:xfrm>
            <a:off x="2094296" y="5390619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23"/>
          <p:cNvSpPr txBox="1"/>
          <p:nvPr/>
        </p:nvSpPr>
        <p:spPr>
          <a:xfrm>
            <a:off x="882303" y="3054803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XIV</a:t>
            </a:r>
            <a:endParaRPr dirty="0"/>
          </a:p>
        </p:txBody>
      </p:sp>
      <p:sp>
        <p:nvSpPr>
          <p:cNvPr id="268" name="Google Shape;268;p23"/>
          <p:cNvSpPr txBox="1"/>
          <p:nvPr/>
        </p:nvSpPr>
        <p:spPr>
          <a:xfrm>
            <a:off x="7247497" y="1529338"/>
            <a:ext cx="41528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Novel Approach to Teaching Parallel and Distributed Computing Concepts…</a:t>
            </a:r>
            <a:endParaRPr dirty="0"/>
          </a:p>
        </p:txBody>
      </p:sp>
      <p:sp>
        <p:nvSpPr>
          <p:cNvPr id="269" name="Google Shape;269;p23"/>
          <p:cNvSpPr txBox="1"/>
          <p:nvPr/>
        </p:nvSpPr>
        <p:spPr>
          <a:xfrm>
            <a:off x="7005965" y="976935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Can Has Supercomputer?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7369183" y="3100969"/>
            <a:ext cx="41528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 in ur programmz, codin in ur dialect: LOLCode and Feline Dialectology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7731388" y="3797716"/>
            <a:ext cx="45101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Comments on style and creativity of language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Gives summary of language components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 descr="A fox sitting in the grass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8091" y="-752445"/>
            <a:ext cx="12748181" cy="770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 rot="10800000">
            <a:off x="5347580" y="-1"/>
            <a:ext cx="8789044" cy="6858000"/>
          </a:xfrm>
          <a:prstGeom prst="parallelogram">
            <a:avLst>
              <a:gd name="adj" fmla="val 25000"/>
            </a:avLst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6992574" y="1988885"/>
            <a:ext cx="48663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Impression</a:t>
            </a:r>
            <a:endParaRPr/>
          </a:p>
        </p:txBody>
      </p:sp>
      <p:cxnSp>
        <p:nvCxnSpPr>
          <p:cNvPr id="280" name="Google Shape;280;p24"/>
          <p:cNvCxnSpPr/>
          <p:nvPr/>
        </p:nvCxnSpPr>
        <p:spPr>
          <a:xfrm>
            <a:off x="8410440" y="3004548"/>
            <a:ext cx="15819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p24" descr="A cat sitting in front of a mirro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4506" y="4160520"/>
            <a:ext cx="3444413" cy="248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F459787D-FAD7-4B8E-8EE8-0FAA9EB3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8" name="Google Shape;278;p24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3410457" y="1990719"/>
            <a:ext cx="48663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KTHXBYE</a:t>
            </a:r>
            <a:endParaRPr dirty="0"/>
          </a:p>
        </p:txBody>
      </p:sp>
      <p:cxnSp>
        <p:nvCxnSpPr>
          <p:cNvPr id="280" name="Google Shape;280;p24"/>
          <p:cNvCxnSpPr/>
          <p:nvPr/>
        </p:nvCxnSpPr>
        <p:spPr>
          <a:xfrm>
            <a:off x="5052644" y="3124469"/>
            <a:ext cx="15819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65;p23">
            <a:extLst>
              <a:ext uri="{FF2B5EF4-FFF2-40B4-BE49-F238E27FC236}">
                <a16:creationId xmlns:a16="http://schemas.microsoft.com/office/drawing/2014/main" id="{AC8C0D43-609F-462F-8BC8-F0DB34811B19}"/>
              </a:ext>
            </a:extLst>
          </p:cNvPr>
          <p:cNvSpPr txBox="1"/>
          <p:nvPr/>
        </p:nvSpPr>
        <p:spPr>
          <a:xfrm>
            <a:off x="4109388" y="353347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HAZ U ANY KWESTIONS?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3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A cat with its mouth ope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78" y="159434"/>
            <a:ext cx="4681025" cy="30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A cat sitting in a room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78" y="3577883"/>
            <a:ext cx="4681025" cy="3120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4"/>
          <p:cNvCxnSpPr/>
          <p:nvPr/>
        </p:nvCxnSpPr>
        <p:spPr>
          <a:xfrm rot="10800000">
            <a:off x="564785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4"/>
          <p:cNvSpPr/>
          <p:nvPr/>
        </p:nvSpPr>
        <p:spPr>
          <a:xfrm rot="5400000">
            <a:off x="5592395" y="675874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 rot="5400000">
            <a:off x="5592395" y="1906480"/>
            <a:ext cx="431852" cy="320934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 rot="5400000">
            <a:off x="5592395" y="3137086"/>
            <a:ext cx="431852" cy="320934"/>
          </a:xfrm>
          <a:prstGeom prst="triangle">
            <a:avLst>
              <a:gd name="adj" fmla="val 50000"/>
            </a:avLst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5592395" y="4387871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5400000">
            <a:off x="5592395" y="5638656"/>
            <a:ext cx="431852" cy="320934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 w="1270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487876" y="63628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Overview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6487876" y="1907029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Environment and Audience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487876" y="3177773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Documentation, Debugging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487876" y="4422225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Language Information</a:t>
            </a:r>
            <a:endParaRPr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6487876" y="5583197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Research and 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l="19731" r="19727"/>
          <a:stretch/>
        </p:blipFill>
        <p:spPr>
          <a:xfrm>
            <a:off x="4911970" y="633779"/>
            <a:ext cx="2473569" cy="25398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3893889" y="3429000"/>
            <a:ext cx="44042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ESOTERIC LANGUAGES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053216" y="4465913"/>
            <a:ext cx="61910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to test the boundaries of language designs, to be a proof of concept, to accomplish a singular task, or to be a joke.</a:t>
            </a:r>
            <a:endParaRPr/>
          </a:p>
        </p:txBody>
      </p:sp>
      <p:sp>
        <p:nvSpPr>
          <p:cNvPr id="5" name="Google Shape;267;p23">
            <a:extLst>
              <a:ext uri="{FF2B5EF4-FFF2-40B4-BE49-F238E27FC236}">
                <a16:creationId xmlns:a16="http://schemas.microsoft.com/office/drawing/2014/main" id="{D3C4E6C3-172A-4908-A1A1-CB23ECE1F4FE}"/>
              </a:ext>
            </a:extLst>
          </p:cNvPr>
          <p:cNvSpPr txBox="1"/>
          <p:nvPr/>
        </p:nvSpPr>
        <p:spPr>
          <a:xfrm>
            <a:off x="4361758" y="5895548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III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0" y="0"/>
            <a:ext cx="3223967" cy="68580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8283" y="1151699"/>
            <a:ext cx="2600325" cy="3555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29" name="Google Shape;129;p16"/>
          <p:cNvCxnSpPr/>
          <p:nvPr/>
        </p:nvCxnSpPr>
        <p:spPr>
          <a:xfrm>
            <a:off x="1795244" y="0"/>
            <a:ext cx="0" cy="21979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6" descr="A cat sitting on a white surfac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01" y="1098958"/>
            <a:ext cx="4314011" cy="3555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31" name="Google Shape;131;p16"/>
          <p:cNvSpPr txBox="1"/>
          <p:nvPr/>
        </p:nvSpPr>
        <p:spPr>
          <a:xfrm>
            <a:off x="258974" y="2329448"/>
            <a:ext cx="172035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LOLCATS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MEME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3498477" y="5066338"/>
            <a:ext cx="772754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Lolcats images comprise a photo of a cat with a large caption characteristically set in a sans serif font such as Impact or Arial Black. The image is, on occasion, digitally edited for effect.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LOLCODE began as PHP parser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 descr="A picture containing tex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27111" b="37916"/>
          <a:stretch/>
        </p:blipFill>
        <p:spPr>
          <a:xfrm>
            <a:off x="0" y="-17137"/>
            <a:ext cx="12192000" cy="2398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1261621" y="1859307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172075" y="1859306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9082529" y="1859305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7" descr="Moni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346" y="25202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Te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800" y="2514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Pla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9254" y="2514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000125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Paradigms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910137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Audience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8820591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1000125" y="4113884"/>
            <a:ext cx="2371725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Imperative, block structure.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4910137" y="4113884"/>
            <a:ext cx="2371725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isn’t a serious language.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Meant for audiences who enjoy writing like they’re in 8</a:t>
            </a:r>
            <a:r>
              <a:rPr lang="en-US" sz="1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grade, or are just very, very bored.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 reached their audience!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820149" y="4113884"/>
            <a:ext cx="2767247" cy="239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LCI Command-line interpreter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Not limited to specific editor/no IDE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VSCode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has pretty colors….sometimes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Online interpreter: repl.it</a:t>
            </a:r>
            <a:endParaRPr sz="1200" dirty="0"/>
          </a:p>
        </p:txBody>
      </p:sp>
      <p:pic>
        <p:nvPicPr>
          <p:cNvPr id="151" name="Google Shape;151;p17" descr="A screenshot of a computer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l="31645" t="10926" r="42581" b="67055"/>
          <a:stretch/>
        </p:blipFill>
        <p:spPr>
          <a:xfrm>
            <a:off x="209863" y="4796771"/>
            <a:ext cx="4147384" cy="189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380328" y="863668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Documentation</a:t>
            </a:r>
            <a:endParaRPr dirty="0"/>
          </a:p>
        </p:txBody>
      </p:sp>
      <p:cxnSp>
        <p:nvCxnSpPr>
          <p:cNvPr id="158" name="Google Shape;158;p18"/>
          <p:cNvCxnSpPr/>
          <p:nvPr/>
        </p:nvCxnSpPr>
        <p:spPr>
          <a:xfrm>
            <a:off x="2868316" y="1802357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18"/>
          <p:cNvSpPr txBox="1"/>
          <p:nvPr/>
        </p:nvSpPr>
        <p:spPr>
          <a:xfrm>
            <a:off x="1656323" y="5994332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VI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20659" y="2067412"/>
            <a:ext cx="6439707" cy="136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– README’s and a few reworded pieces on Wikipedia</a:t>
            </a:r>
            <a:endParaRPr lang="en-US" sz="1800" dirty="0">
              <a:solidFill>
                <a:srgbClr val="7F7F7F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1.2 is most used (last update: pull request 2017)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1.3 is most stable? Is any of this stable?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1.4 has some cool features, others are broken</a:t>
            </a: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https://github.com/justinmeza/lolcode-spec/blob/master/v1.2/lolcode-spec-v1.2.md</a:t>
            </a:r>
            <a:endParaRPr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1" name="Google Shape;161;p18" descr="A close up of a flower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9375" y="0"/>
            <a:ext cx="4152854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755" y="3901106"/>
            <a:ext cx="1943459" cy="194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A picture containing object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6677" y="3900922"/>
            <a:ext cx="2129655" cy="194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9"/>
          <p:cNvGrpSpPr/>
          <p:nvPr/>
        </p:nvGrpSpPr>
        <p:grpSpPr>
          <a:xfrm>
            <a:off x="-2" y="0"/>
            <a:ext cx="6200775" cy="7699419"/>
            <a:chOff x="0" y="-1"/>
            <a:chExt cx="6200775" cy="7699419"/>
          </a:xfrm>
        </p:grpSpPr>
        <p:pic>
          <p:nvPicPr>
            <p:cNvPr id="170" name="Google Shape;170;p19" descr="A cat sitting on green grass&#10;&#10;Description generated with very high confidence"/>
            <p:cNvPicPr preferRelativeResize="0"/>
            <p:nvPr/>
          </p:nvPicPr>
          <p:blipFill rotWithShape="1">
            <a:blip r:embed="rId3">
              <a:alphaModFix/>
            </a:blip>
            <a:srcRect l="14343" r="19127"/>
            <a:stretch/>
          </p:blipFill>
          <p:spPr>
            <a:xfrm>
              <a:off x="0" y="0"/>
              <a:ext cx="6096000" cy="6858000"/>
            </a:xfrm>
            <a:prstGeom prst="parallelogram">
              <a:avLst>
                <a:gd name="adj" fmla="val 150313"/>
              </a:avLst>
            </a:prstGeom>
            <a:noFill/>
            <a:ln>
              <a:noFill/>
            </a:ln>
          </p:spPr>
        </p:pic>
        <p:sp>
          <p:nvSpPr>
            <p:cNvPr id="171" name="Google Shape;171;p19"/>
            <p:cNvSpPr/>
            <p:nvPr/>
          </p:nvSpPr>
          <p:spPr>
            <a:xfrm rot="10800000">
              <a:off x="3914774" y="-1"/>
              <a:ext cx="2181225" cy="1685924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 rot="-3441951">
              <a:off x="140971" y="3762152"/>
              <a:ext cx="7242601" cy="11533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 rot="-5400000">
              <a:off x="1814513" y="2576511"/>
              <a:ext cx="5172075" cy="3390902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9"/>
          <p:cNvSpPr txBox="1"/>
          <p:nvPr/>
        </p:nvSpPr>
        <p:spPr>
          <a:xfrm>
            <a:off x="7105695" y="842961"/>
            <a:ext cx="45116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DEBUGGING</a:t>
            </a:r>
            <a:endParaRPr dirty="0"/>
          </a:p>
        </p:txBody>
      </p:sp>
      <p:sp>
        <p:nvSpPr>
          <p:cNvPr id="175" name="Google Shape;175;p19"/>
          <p:cNvSpPr txBox="1"/>
          <p:nvPr/>
        </p:nvSpPr>
        <p:spPr>
          <a:xfrm>
            <a:off x="7252723" y="1766291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Ease and Response</a:t>
            </a:r>
            <a:endParaRPr/>
          </a:p>
        </p:txBody>
      </p:sp>
      <p:cxnSp>
        <p:nvCxnSpPr>
          <p:cNvPr id="176" name="Google Shape;176;p19"/>
          <p:cNvCxnSpPr/>
          <p:nvPr/>
        </p:nvCxnSpPr>
        <p:spPr>
          <a:xfrm>
            <a:off x="8353879" y="24405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/>
          <p:nvPr/>
        </p:nvSpPr>
        <p:spPr>
          <a:xfrm>
            <a:off x="7141886" y="5922246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VII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105696" y="2613162"/>
            <a:ext cx="415285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Error responses aren’t terribly specific, but it provides enough details to get by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No debugger, must do by hand; usually fairly easy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`Missing a KTHXBYE at end of file`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-US" sz="18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 syntax help while writing </a:t>
            </a: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code;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 errors must be found when attempting to build and run</a:t>
            </a:r>
            <a:endParaRPr dirty="0"/>
          </a:p>
        </p:txBody>
      </p:sp>
      <p:pic>
        <p:nvPicPr>
          <p:cNvPr id="3" name="Picture 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4DF4A693-3F68-49A6-868F-7F1CCEB7D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283" y="3150349"/>
            <a:ext cx="4096322" cy="628738"/>
          </a:xfrm>
          <a:prstGeom prst="rect">
            <a:avLst/>
          </a:prstGeom>
        </p:spPr>
      </p:pic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CB54A458-43C6-4442-BAAF-222C3B3D0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6" y="0"/>
            <a:ext cx="12192000" cy="6854653"/>
          </a:xfrm>
          <a:prstGeom prst="rect">
            <a:avLst/>
          </a:prstGeom>
        </p:spPr>
      </p:pic>
      <p:pic>
        <p:nvPicPr>
          <p:cNvPr id="7" name="Picture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5BEFF831-0F93-4462-BCA6-3EECD359E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0608"/>
            <a:ext cx="12192000" cy="685465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46791A25-CCB4-4C56-AC12-4784AB26E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" y="-24564"/>
            <a:ext cx="12192000" cy="6854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0"/>
          <p:cNvGrpSpPr/>
          <p:nvPr/>
        </p:nvGrpSpPr>
        <p:grpSpPr>
          <a:xfrm>
            <a:off x="5109179" y="684772"/>
            <a:ext cx="6188713" cy="5488456"/>
            <a:chOff x="2776038" y="315511"/>
            <a:chExt cx="7225417" cy="6407856"/>
          </a:xfrm>
        </p:grpSpPr>
        <p:pic>
          <p:nvPicPr>
            <p:cNvPr id="185" name="Google Shape;185;p20" descr="A picture containing stationary&#10;&#10;Description generated with high confidence"/>
            <p:cNvPicPr preferRelativeResize="0"/>
            <p:nvPr/>
          </p:nvPicPr>
          <p:blipFill rotWithShape="1">
            <a:blip r:embed="rId3">
              <a:alphaModFix/>
            </a:blip>
            <a:srcRect r="8340"/>
            <a:stretch/>
          </p:blipFill>
          <p:spPr>
            <a:xfrm>
              <a:off x="2793626" y="1138231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6" name="Google Shape;186;p20" descr="A close up of a pen&#10;&#10;Description generated with very high confidence"/>
            <p:cNvPicPr preferRelativeResize="0"/>
            <p:nvPr/>
          </p:nvPicPr>
          <p:blipFill rotWithShape="1">
            <a:blip r:embed="rId4">
              <a:alphaModFix/>
            </a:blip>
            <a:srcRect l="21752" t="9819" r="2548" b="9819"/>
            <a:stretch/>
          </p:blipFill>
          <p:spPr>
            <a:xfrm>
              <a:off x="5491465" y="2560211"/>
              <a:ext cx="1847323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7" name="Google Shape;187;p20" descr="A bathroom with a white background&#10;&#10;Description generated with high confidence"/>
            <p:cNvPicPr preferRelativeResize="0"/>
            <p:nvPr/>
          </p:nvPicPr>
          <p:blipFill rotWithShape="1">
            <a:blip r:embed="rId5">
              <a:alphaModFix/>
            </a:blip>
            <a:srcRect l="18776" t="32759" r="7690"/>
            <a:stretch/>
          </p:blipFill>
          <p:spPr>
            <a:xfrm>
              <a:off x="8154367" y="1138450"/>
              <a:ext cx="1847088" cy="1737141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8" name="Google Shape;188;p20" descr="A picture containing music, clarinet, indoor&#10;&#10;Description generated with high confidence"/>
            <p:cNvPicPr preferRelativeResize="0"/>
            <p:nvPr/>
          </p:nvPicPr>
          <p:blipFill rotWithShape="1">
            <a:blip r:embed="rId6">
              <a:alphaModFix/>
            </a:blip>
            <a:srcRect l="2956" t="21296" r="22948" b="4607"/>
            <a:stretch/>
          </p:blipFill>
          <p:spPr>
            <a:xfrm>
              <a:off x="5452561" y="4954672"/>
              <a:ext cx="1889958" cy="176869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9" name="Google Shape;189;p20" descr="A picture containing wall, indoor, table, floor&#10;&#10;Description generated with very high confidence"/>
            <p:cNvPicPr preferRelativeResize="0"/>
            <p:nvPr/>
          </p:nvPicPr>
          <p:blipFill rotWithShape="1">
            <a:blip r:embed="rId7">
              <a:alphaModFix/>
            </a:blip>
            <a:srcRect l="16664" t="45881" r="12357" b="1700"/>
            <a:stretch/>
          </p:blipFill>
          <p:spPr>
            <a:xfrm>
              <a:off x="8154366" y="3982190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90" name="Google Shape;190;p20" descr="A close up of cockpit&#10;&#10;Description generated with very high confidence"/>
            <p:cNvPicPr preferRelativeResize="0"/>
            <p:nvPr/>
          </p:nvPicPr>
          <p:blipFill rotWithShape="1">
            <a:blip r:embed="rId8">
              <a:alphaModFix/>
            </a:blip>
            <a:srcRect l="28531" t="12609" b="11167"/>
            <a:stretch/>
          </p:blipFill>
          <p:spPr>
            <a:xfrm>
              <a:off x="2776038" y="3982190"/>
              <a:ext cx="1882264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91" name="Google Shape;191;p20" descr="A picture containing indoor, monitor, screen, electronics&#10;&#10;Description generated with high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74114" y="315511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cxnSp>
          <p:nvCxnSpPr>
            <p:cNvPr id="192" name="Google Shape;192;p20"/>
            <p:cNvCxnSpPr>
              <a:endCxn id="191" idx="3"/>
            </p:cNvCxnSpPr>
            <p:nvPr/>
          </p:nvCxnSpPr>
          <p:spPr>
            <a:xfrm rot="10800000" flipH="1">
              <a:off x="4412414" y="1184191"/>
              <a:ext cx="1061700" cy="380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20"/>
            <p:cNvCxnSpPr/>
            <p:nvPr/>
          </p:nvCxnSpPr>
          <p:spPr>
            <a:xfrm rot="10800000">
              <a:off x="3717170" y="2875591"/>
              <a:ext cx="0" cy="1106599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20"/>
            <p:cNvCxnSpPr>
              <a:stCxn id="191" idx="0"/>
            </p:cNvCxnSpPr>
            <p:nvPr/>
          </p:nvCxnSpPr>
          <p:spPr>
            <a:xfrm>
              <a:off x="7321202" y="1184191"/>
              <a:ext cx="1073400" cy="3462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20"/>
            <p:cNvCxnSpPr/>
            <p:nvPr/>
          </p:nvCxnSpPr>
          <p:spPr>
            <a:xfrm rot="10800000">
              <a:off x="9093150" y="2887026"/>
              <a:ext cx="0" cy="109516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196;p20"/>
            <p:cNvCxnSpPr>
              <a:endCxn id="188" idx="3"/>
            </p:cNvCxnSpPr>
            <p:nvPr/>
          </p:nvCxnSpPr>
          <p:spPr>
            <a:xfrm>
              <a:off x="4412161" y="5293319"/>
              <a:ext cx="1040400" cy="5457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0"/>
            <p:cNvCxnSpPr>
              <a:stCxn id="188" idx="0"/>
            </p:cNvCxnSpPr>
            <p:nvPr/>
          </p:nvCxnSpPr>
          <p:spPr>
            <a:xfrm rot="10800000" flipH="1">
              <a:off x="7342519" y="5327219"/>
              <a:ext cx="1040400" cy="51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" name="Google Shape;198;p20"/>
          <p:cNvSpPr txBox="1"/>
          <p:nvPr/>
        </p:nvSpPr>
        <p:spPr>
          <a:xfrm>
            <a:off x="380328" y="1115395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18692" y="2133489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Keys of Language</a:t>
            </a: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1885721" y="2887326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20"/>
          <p:cNvSpPr txBox="1"/>
          <p:nvPr/>
        </p:nvSpPr>
        <p:spPr>
          <a:xfrm>
            <a:off x="673727" y="6063648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IIX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476505" y="3183721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Most of the applications for the main principles of the language have a twist on them. This language is very unique in it’s readability and writability. Since it’s esoteric, however, it’s got some major problems with security and reliability.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 descr="A picture containing stationary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r="8340"/>
          <a:stretch/>
        </p:blipFill>
        <p:spPr>
          <a:xfrm>
            <a:off x="548345" y="2152949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6" name="Google Shape;186;p20" descr="A close up of a pen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21752" t="9819" r="2548" b="9819"/>
          <a:stretch/>
        </p:blipFill>
        <p:spPr>
          <a:xfrm>
            <a:off x="2681534" y="2152949"/>
            <a:ext cx="1582269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8" name="Google Shape;188;p20" descr="A picture containing music, clarinet, indoor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 l="2956" t="21296" r="22948" b="4607"/>
          <a:stretch/>
        </p:blipFill>
        <p:spPr>
          <a:xfrm>
            <a:off x="8891442" y="2126108"/>
            <a:ext cx="1618787" cy="1514922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9" name="Google Shape;189;p20" descr="A picture containing wall, indoor, table, floor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6664" t="45881" r="12357" b="1700"/>
          <a:stretch/>
        </p:blipFill>
        <p:spPr>
          <a:xfrm>
            <a:off x="6397194" y="2152947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cxnSp>
        <p:nvCxnSpPr>
          <p:cNvPr id="193" name="Google Shape;193;p20"/>
          <p:cNvCxnSpPr>
            <a:cxnSpLocks/>
            <a:stCxn id="186" idx="3"/>
            <a:endCxn id="185" idx="0"/>
          </p:cNvCxnSpPr>
          <p:nvPr/>
        </p:nvCxnSpPr>
        <p:spPr>
          <a:xfrm flipH="1">
            <a:off x="2130413" y="2896991"/>
            <a:ext cx="551121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20"/>
          <p:cNvCxnSpPr>
            <a:cxnSpLocks/>
            <a:stCxn id="189" idx="0"/>
            <a:endCxn id="188" idx="3"/>
          </p:cNvCxnSpPr>
          <p:nvPr/>
        </p:nvCxnSpPr>
        <p:spPr>
          <a:xfrm flipV="1">
            <a:off x="7979262" y="2883569"/>
            <a:ext cx="912180" cy="1342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20"/>
          <p:cNvSpPr txBox="1"/>
          <p:nvPr/>
        </p:nvSpPr>
        <p:spPr>
          <a:xfrm>
            <a:off x="3933617" y="136121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3933616" y="100963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Continued</a:t>
            </a:r>
          </a:p>
        </p:txBody>
      </p:sp>
      <p:cxnSp>
        <p:nvCxnSpPr>
          <p:cNvPr id="200" name="Google Shape;200;p20"/>
          <p:cNvCxnSpPr/>
          <p:nvPr/>
        </p:nvCxnSpPr>
        <p:spPr>
          <a:xfrm>
            <a:off x="5145610" y="1533575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0"/>
          <p:cNvSpPr txBox="1"/>
          <p:nvPr/>
        </p:nvSpPr>
        <p:spPr>
          <a:xfrm>
            <a:off x="548345" y="4547975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Unique word choice makes it fun to read and terrible to write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Annoying inconsistency in certain words like HAZ and HAS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I HAS A variable ITZ 0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	I HAZ function-call MKAY</a:t>
            </a:r>
            <a:endParaRPr dirty="0"/>
          </a:p>
        </p:txBody>
      </p:sp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2D233E66-E24A-4620-8A58-DAA0AD84AD55}"/>
              </a:ext>
            </a:extLst>
          </p:cNvPr>
          <p:cNvSpPr txBox="1"/>
          <p:nvPr/>
        </p:nvSpPr>
        <p:spPr>
          <a:xfrm>
            <a:off x="548345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Readability &amp; Writability</a:t>
            </a:r>
          </a:p>
        </p:txBody>
      </p:sp>
      <p:sp>
        <p:nvSpPr>
          <p:cNvPr id="26" name="Google Shape;202;p20">
            <a:extLst>
              <a:ext uri="{FF2B5EF4-FFF2-40B4-BE49-F238E27FC236}">
                <a16:creationId xmlns:a16="http://schemas.microsoft.com/office/drawing/2014/main" id="{D63A4049-F2CC-49A0-9EE1-93F1154C0128}"/>
              </a:ext>
            </a:extLst>
          </p:cNvPr>
          <p:cNvSpPr txBox="1"/>
          <p:nvPr/>
        </p:nvSpPr>
        <p:spPr>
          <a:xfrm>
            <a:off x="6701111" y="4531967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Very simple language with few data types, loop and control structures and Few constructs allows for some pre-structured extended libraries (I/O and string)</a:t>
            </a:r>
            <a:endParaRPr dirty="0"/>
          </a:p>
        </p:txBody>
      </p:sp>
      <p:sp>
        <p:nvSpPr>
          <p:cNvPr id="30" name="Google Shape;199;p20">
            <a:extLst>
              <a:ext uri="{FF2B5EF4-FFF2-40B4-BE49-F238E27FC236}">
                <a16:creationId xmlns:a16="http://schemas.microsoft.com/office/drawing/2014/main" id="{F36B2FD6-7D9F-43B6-8ABF-99964E5F4AD2}"/>
              </a:ext>
            </a:extLst>
          </p:cNvPr>
          <p:cNvSpPr txBox="1"/>
          <p:nvPr/>
        </p:nvSpPr>
        <p:spPr>
          <a:xfrm>
            <a:off x="6701111" y="3760955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Simplicity &amp; Extendibility</a:t>
            </a:r>
          </a:p>
        </p:txBody>
      </p:sp>
    </p:spTree>
    <p:extLst>
      <p:ext uri="{BB962C8B-B14F-4D97-AF65-F5344CB8AC3E}">
        <p14:creationId xmlns:p14="http://schemas.microsoft.com/office/powerpoint/2010/main" val="372831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1348</Words>
  <Application>Microsoft Office PowerPoint</Application>
  <PresentationFormat>Widescreen</PresentationFormat>
  <Paragraphs>209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Droid Sans Mono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Amanda M</cp:lastModifiedBy>
  <cp:revision>13</cp:revision>
  <dcterms:modified xsi:type="dcterms:W3CDTF">2018-11-29T14:54:15Z</dcterms:modified>
</cp:coreProperties>
</file>